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45" r:id="rId3"/>
    <p:sldId id="346" r:id="rId4"/>
    <p:sldId id="347" r:id="rId5"/>
    <p:sldId id="348" r:id="rId6"/>
    <p:sldId id="349" r:id="rId7"/>
    <p:sldId id="350" r:id="rId8"/>
    <p:sldId id="351" r:id="rId9"/>
    <p:sldId id="343" r:id="rId10"/>
  </p:sldIdLst>
  <p:sldSz cx="15125700" cy="10693400"/>
  <p:notesSz cx="9931400" cy="67945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49" autoAdjust="0"/>
  </p:normalViewPr>
  <p:slideViewPr>
    <p:cSldViewPr>
      <p:cViewPr>
        <p:scale>
          <a:sx n="73" d="100"/>
          <a:sy n="73" d="100"/>
        </p:scale>
        <p:origin x="-1320" y="-7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3815" cy="340935"/>
          </a:xfrm>
          <a:prstGeom prst="rect">
            <a:avLst/>
          </a:prstGeom>
        </p:spPr>
        <p:txBody>
          <a:bodyPr vert="horz" lIns="59223" tIns="29611" rIns="59223" bIns="29611" rtlCol="0"/>
          <a:lstStyle>
            <a:lvl1pPr algn="l">
              <a:defRPr sz="8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5503" y="1"/>
            <a:ext cx="4303815" cy="340935"/>
          </a:xfrm>
          <a:prstGeom prst="rect">
            <a:avLst/>
          </a:prstGeom>
        </p:spPr>
        <p:txBody>
          <a:bodyPr vert="horz" lIns="59223" tIns="29611" rIns="59223" bIns="29611" rtlCol="0"/>
          <a:lstStyle>
            <a:lvl1pPr algn="r">
              <a:defRPr sz="800"/>
            </a:lvl1pPr>
          </a:lstStyle>
          <a:p>
            <a:fld id="{18556F94-594F-4716-845F-7EAC00BA0A9E}" type="datetimeFigureOut">
              <a:rPr lang="ru-RU" smtClean="0"/>
              <a:pPr/>
              <a:t>22.11.2019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344863" y="849313"/>
            <a:ext cx="3241675" cy="2290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59223" tIns="29611" rIns="59223" bIns="29611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351" y="3270156"/>
            <a:ext cx="7944703" cy="2675032"/>
          </a:xfrm>
          <a:prstGeom prst="rect">
            <a:avLst/>
          </a:prstGeom>
        </p:spPr>
        <p:txBody>
          <a:bodyPr vert="horz" lIns="59223" tIns="29611" rIns="59223" bIns="2961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6453566"/>
            <a:ext cx="4303815" cy="340935"/>
          </a:xfrm>
          <a:prstGeom prst="rect">
            <a:avLst/>
          </a:prstGeom>
        </p:spPr>
        <p:txBody>
          <a:bodyPr vert="horz" lIns="59223" tIns="29611" rIns="59223" bIns="29611" rtlCol="0" anchor="b"/>
          <a:lstStyle>
            <a:lvl1pPr algn="l">
              <a:defRPr sz="8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5503" y="6453566"/>
            <a:ext cx="4303815" cy="340935"/>
          </a:xfrm>
          <a:prstGeom prst="rect">
            <a:avLst/>
          </a:prstGeom>
        </p:spPr>
        <p:txBody>
          <a:bodyPr vert="horz" lIns="59223" tIns="29611" rIns="59223" bIns="29611" rtlCol="0" anchor="b"/>
          <a:lstStyle>
            <a:lvl1pPr algn="r">
              <a:defRPr sz="800"/>
            </a:lvl1pPr>
          </a:lstStyle>
          <a:p>
            <a:fld id="{342DF332-95A4-4135-BADC-206428E36B2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82873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11/22/2019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11/22/2019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11/22/2019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11/22/2019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11/22/2019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11/22/2019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04850" y="1384301"/>
            <a:ext cx="13868400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ru-RU" sz="4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программа Российской Федерации</a:t>
            </a:r>
          </a:p>
          <a:p>
            <a:pPr lvl="1" algn="ctr">
              <a:lnSpc>
                <a:spcPct val="150000"/>
              </a:lnSpc>
            </a:pPr>
            <a:r>
              <a:rPr lang="ru-RU" sz="4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«Комплексное развитие сельских территорий</a:t>
            </a: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lvl="1" algn="ctr">
              <a:lnSpc>
                <a:spcPct val="150000"/>
              </a:lnSpc>
            </a:pPr>
            <a:r>
              <a:rPr lang="ru-RU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утверждена </a:t>
            </a:r>
          </a:p>
          <a:p>
            <a:pPr lvl="1" algn="ctr">
              <a:lnSpc>
                <a:spcPct val="150000"/>
              </a:lnSpc>
            </a:pPr>
            <a:r>
              <a:rPr lang="ru-RU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Правительства Российской Федерации </a:t>
            </a:r>
          </a:p>
          <a:p>
            <a:pPr lvl="1" algn="ctr">
              <a:lnSpc>
                <a:spcPct val="150000"/>
              </a:lnSpc>
            </a:pPr>
            <a:r>
              <a:rPr lang="ru-RU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31.05.2019 № 696</a:t>
            </a:r>
            <a:endParaRPr lang="ru-RU" sz="4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>
              <a:lnSpc>
                <a:spcPct val="150000"/>
              </a:lnSpc>
            </a:pPr>
            <a:endParaRPr lang="ru-RU" sz="3200" dirty="0" smtClean="0">
              <a:solidFill>
                <a:schemeClr val="tx2"/>
              </a:solidFill>
              <a:latin typeface="Times New Roman"/>
              <a:ea typeface="Calibri"/>
            </a:endParaRPr>
          </a:p>
          <a:p>
            <a:pPr lvl="1" algn="ctr">
              <a:lnSpc>
                <a:spcPct val="150000"/>
              </a:lnSpc>
            </a:pPr>
            <a:r>
              <a:rPr lang="ru-RU" sz="3200" dirty="0" smtClean="0">
                <a:solidFill>
                  <a:schemeClr val="tx2"/>
                </a:solidFill>
                <a:latin typeface="Times New Roman"/>
                <a:ea typeface="Calibri"/>
              </a:rPr>
              <a:t>Действие </a:t>
            </a:r>
            <a:r>
              <a:rPr lang="ru-RU" sz="3200" dirty="0">
                <a:solidFill>
                  <a:schemeClr val="tx2"/>
                </a:solidFill>
                <a:latin typeface="Times New Roman"/>
                <a:ea typeface="Calibri"/>
              </a:rPr>
              <a:t>государственной программы начинается с 01.01.2020</a:t>
            </a:r>
            <a:endParaRPr lang="ru-RU" sz="3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>
              <a:lnSpc>
                <a:spcPct val="150000"/>
              </a:lnSpc>
            </a:pPr>
            <a:endParaRPr lang="ru-RU" sz="3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>
              <a:lnSpc>
                <a:spcPct val="150000"/>
              </a:lnSpc>
            </a:pPr>
            <a:endParaRPr lang="ru-RU" sz="3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>
              <a:lnSpc>
                <a:spcPct val="150000"/>
              </a:lnSpc>
            </a:pPr>
            <a:r>
              <a:rPr lang="ru-RU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год</a:t>
            </a:r>
            <a:endParaRPr lang="ru-RU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66"/>
          <p:cNvSpPr/>
          <p:nvPr/>
        </p:nvSpPr>
        <p:spPr>
          <a:xfrm>
            <a:off x="12820650" y="546100"/>
            <a:ext cx="1822440" cy="123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108"/>
          <p:cNvSpPr/>
          <p:nvPr/>
        </p:nvSpPr>
        <p:spPr>
          <a:xfrm>
            <a:off x="781050" y="8851900"/>
            <a:ext cx="1828800" cy="12412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142" y="427736"/>
            <a:ext cx="14195108" cy="4308872"/>
          </a:xfrm>
        </p:spPr>
        <p:txBody>
          <a:bodyPr/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ВЕДОМСТВЕННЫЙ ПРОЕКТ 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«БЛАГОУСТРОЙСТВО СЕЛЬСКИХ ТЕРРИТОРИЙ»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на реализацию </a:t>
            </a:r>
            <a:r>
              <a:rPr lang="ru-RU" sz="4000" b="1" dirty="0" smtClean="0">
                <a:latin typeface="Times New Roman"/>
                <a:ea typeface="Calibri"/>
              </a:rPr>
              <a:t>общественно </a:t>
            </a:r>
            <a:r>
              <a:rPr lang="ru-RU" sz="4000" b="1" dirty="0">
                <a:latin typeface="Times New Roman"/>
                <a:ea typeface="Calibri"/>
              </a:rPr>
              <a:t>значимых проектов по благоустройству сельских </a:t>
            </a:r>
            <a:r>
              <a:rPr lang="ru-RU" sz="4000" b="1" dirty="0" smtClean="0">
                <a:latin typeface="Times New Roman"/>
                <a:ea typeface="Calibri"/>
              </a:rPr>
              <a:t>территорий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предоставляться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7650" y="5118100"/>
            <a:ext cx="13890308" cy="220980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 местного самоуправления</a:t>
            </a:r>
          </a:p>
          <a:p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 территориального общественного самоуправления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116015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774700"/>
            <a:ext cx="14042708" cy="615553"/>
          </a:xfrm>
        </p:spPr>
        <p:txBody>
          <a:bodyPr/>
          <a:lstStyle/>
          <a:p>
            <a:pPr algn="ctr"/>
            <a:r>
              <a:rPr lang="ru-RU" sz="4000" b="1" dirty="0">
                <a:latin typeface="Times New Roman"/>
                <a:ea typeface="Calibri"/>
              </a:rPr>
              <a:t>Максимальный размер государственной поддержки</a:t>
            </a:r>
            <a:endParaRPr lang="ru-RU" sz="4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0050" y="1993900"/>
            <a:ext cx="14042708" cy="2462213"/>
          </a:xfrm>
        </p:spPr>
        <p:txBody>
          <a:bodyPr/>
          <a:lstStyle/>
          <a:p>
            <a:pPr algn="just"/>
            <a:r>
              <a:rPr lang="ru-RU" sz="4000" dirty="0">
                <a:latin typeface="Times New Roman"/>
                <a:ea typeface="Calibri"/>
              </a:rPr>
              <a:t>одному муниципальному образованию или органу территориального общественного самоуправления по каждому из </a:t>
            </a:r>
            <a:r>
              <a:rPr lang="ru-RU" sz="4000" dirty="0" smtClean="0">
                <a:latin typeface="Times New Roman"/>
                <a:ea typeface="Calibri"/>
              </a:rPr>
              <a:t>направлений </a:t>
            </a:r>
            <a:r>
              <a:rPr lang="ru-RU" sz="4000" b="1" dirty="0" smtClean="0">
                <a:latin typeface="Times New Roman"/>
                <a:ea typeface="Calibri"/>
              </a:rPr>
              <a:t>2 </a:t>
            </a:r>
            <a:r>
              <a:rPr lang="ru-RU" sz="4000" b="1" dirty="0">
                <a:latin typeface="Times New Roman"/>
                <a:ea typeface="Calibri"/>
              </a:rPr>
              <a:t>млн. рублей</a:t>
            </a:r>
            <a:r>
              <a:rPr lang="ru-RU" sz="4000" dirty="0">
                <a:latin typeface="Times New Roman"/>
                <a:ea typeface="Calibri"/>
              </a:rPr>
              <a:t>, но не более </a:t>
            </a:r>
            <a:r>
              <a:rPr lang="ru-RU" sz="4000" b="1" dirty="0">
                <a:latin typeface="Times New Roman"/>
                <a:ea typeface="Calibri"/>
              </a:rPr>
              <a:t>70% стоимости проекта</a:t>
            </a:r>
            <a:endParaRPr lang="ru-RU" sz="4000" b="1" dirty="0"/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527821" y="5041900"/>
            <a:ext cx="14042708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4000" dirty="0">
                <a:latin typeface="Times New Roman"/>
                <a:ea typeface="Calibri"/>
              </a:rPr>
              <a:t>За счет средств местного бюджета должно быть профинансировано </a:t>
            </a:r>
            <a:r>
              <a:rPr lang="ru-RU" sz="4000" b="1" dirty="0">
                <a:latin typeface="Times New Roman"/>
                <a:ea typeface="Calibri"/>
              </a:rPr>
              <a:t>не менее 5% стоимости проекта</a:t>
            </a:r>
            <a:endParaRPr lang="ru-RU" sz="4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527821" y="7023100"/>
            <a:ext cx="14042708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4000" dirty="0">
                <a:latin typeface="Times New Roman"/>
                <a:ea typeface="Calibri"/>
              </a:rPr>
              <a:t>Оставшаяся часть </a:t>
            </a:r>
            <a:r>
              <a:rPr lang="ru-RU" sz="4000" dirty="0" smtClean="0">
                <a:latin typeface="Times New Roman"/>
                <a:ea typeface="Calibri"/>
              </a:rPr>
              <a:t>обеспечивается </a:t>
            </a:r>
            <a:r>
              <a:rPr lang="ru-RU" sz="4000" dirty="0">
                <a:latin typeface="Times New Roman"/>
                <a:ea typeface="Calibri"/>
              </a:rPr>
              <a:t>за счет вклада граждан и (или) юридических лиц (индивидуальных предпринимателей)</a:t>
            </a:r>
            <a:endParaRPr lang="ru-RU" sz="4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6" name="object 108"/>
          <p:cNvSpPr/>
          <p:nvPr/>
        </p:nvSpPr>
        <p:spPr>
          <a:xfrm>
            <a:off x="12058650" y="8547100"/>
            <a:ext cx="1828800" cy="12412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274319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142" y="427736"/>
            <a:ext cx="13814108" cy="1231106"/>
          </a:xfrm>
        </p:spPr>
        <p:txBody>
          <a:bodyPr/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 </a:t>
            </a:r>
            <a:r>
              <a:rPr lang="ru-RU" sz="4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проектов </a:t>
            </a:r>
            <a:r>
              <a:rPr lang="ru-RU" sz="4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 </a:t>
            </a:r>
            <a:r>
              <a:rPr lang="ru-RU" sz="4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благоустройству сельских территорий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142" y="1841501"/>
            <a:ext cx="13966508" cy="8153400"/>
          </a:xfrm>
        </p:spPr>
        <p:txBody>
          <a:bodyPr/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 обустройство зон отдыха, спортивных и детских игровых площадок, площадок для занятия адаптивной физической культурой и адаптивным спортом для лиц с ограниченными возможностями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</a:t>
            </a:r>
          </a:p>
          <a:p>
            <a:pPr marL="285750" indent="-285750" algn="just">
              <a:spcAft>
                <a:spcPts val="600"/>
              </a:spcAft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освещения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</a:t>
            </a:r>
          </a:p>
          <a:p>
            <a:pPr marL="285750" indent="-285750" algn="just">
              <a:spcAft>
                <a:spcPts val="600"/>
              </a:spcAft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пешеходных коммуникаций, в том числе тротуаров, аллей, дорожек,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тропинок</a:t>
            </a:r>
          </a:p>
          <a:p>
            <a:pPr marL="285750" indent="-285750" algn="just">
              <a:spcAft>
                <a:spcPts val="600"/>
              </a:spcAft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обустройство территории в целях обеспечения беспрепятственного передвижения инвалидов и других маломобильных групп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</a:t>
            </a:r>
          </a:p>
          <a:p>
            <a:pPr marL="285750" indent="-285750" algn="just">
              <a:spcAft>
                <a:spcPts val="600"/>
              </a:spcAft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ливневых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стоков, обустройство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общественных колодцев и водоразборных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колонок</a:t>
            </a:r>
          </a:p>
          <a:p>
            <a:pPr marL="285750" indent="-285750" algn="just">
              <a:spcAft>
                <a:spcPts val="600"/>
              </a:spcAft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обустройство площадок накопления твердых коммунальных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отходов</a:t>
            </a:r>
          </a:p>
          <a:p>
            <a:pPr marL="285750" indent="-285750" algn="just">
              <a:spcAft>
                <a:spcPts val="600"/>
              </a:spcAft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и восстановление природных ландшафтов и историко-культурных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памятников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50"/>
          <p:cNvSpPr/>
          <p:nvPr/>
        </p:nvSpPr>
        <p:spPr>
          <a:xfrm>
            <a:off x="12515850" y="7632700"/>
            <a:ext cx="1982279" cy="13242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026550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106"/>
          <p:cNvSpPr/>
          <p:nvPr/>
        </p:nvSpPr>
        <p:spPr>
          <a:xfrm>
            <a:off x="11830050" y="1231900"/>
            <a:ext cx="2514600" cy="1524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142" y="427736"/>
            <a:ext cx="14195108" cy="1231106"/>
          </a:xfrm>
        </p:spPr>
        <p:txBody>
          <a:bodyPr/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проектам 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 </a:t>
            </a:r>
            <a:r>
              <a:rPr lang="ru-RU" sz="4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благоустройству сельских территорий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850" y="1765300"/>
            <a:ext cx="14042708" cy="5693866"/>
          </a:xfrm>
        </p:spPr>
        <p:txBody>
          <a:bodyPr/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должен реализовываться на сельской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</a:t>
            </a:r>
          </a:p>
          <a:p>
            <a:pPr algn="just"/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сельскими территориями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понимаются сельские поселения, а также сельские населенные пункты, рабочие поселки, входящие в состав городских округов (за исключением городских округов, на территории которых находятся административные центры субъектов Российской Федерации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200" dirty="0">
                <a:latin typeface="Times New Roman"/>
                <a:ea typeface="Calibri"/>
              </a:rPr>
              <a:t>Стоимость проекта должна быть подтверждена сметной </a:t>
            </a:r>
            <a:r>
              <a:rPr lang="ru-RU" sz="3200" dirty="0" smtClean="0">
                <a:latin typeface="Times New Roman"/>
                <a:ea typeface="Calibri"/>
              </a:rPr>
              <a:t>документацией</a:t>
            </a:r>
          </a:p>
          <a:p>
            <a:pPr algn="just"/>
            <a:endParaRPr lang="ru-RU" sz="3200" dirty="0" smtClean="0">
              <a:latin typeface="Times New Roman"/>
              <a:ea typeface="Calibri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200" dirty="0">
                <a:latin typeface="Times New Roman"/>
                <a:ea typeface="Calibri"/>
              </a:rPr>
              <a:t>Работы, выполняемые в рамках проекта по благоустройству сельских территорий, должны быть завершены и оплачены до 31 декабря года, в котором предоставляется субсидия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67"/>
          <p:cNvSpPr/>
          <p:nvPr/>
        </p:nvSpPr>
        <p:spPr>
          <a:xfrm>
            <a:off x="933450" y="8242300"/>
            <a:ext cx="2362200" cy="144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1091920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142" y="427736"/>
            <a:ext cx="14118908" cy="1231106"/>
          </a:xfrm>
        </p:spPr>
        <p:txBody>
          <a:bodyPr/>
          <a:lstStyle/>
          <a:p>
            <a:pPr algn="ctr"/>
            <a:r>
              <a:rPr lang="ru-RU" sz="4000" b="1" dirty="0" smtClean="0">
                <a:latin typeface="Times New Roman"/>
                <a:ea typeface="Calibri"/>
              </a:rPr>
              <a:t>ВЕДОМСТВЕННАЯ ЦЕЛЕВАЯ ПРОГРАММА «Современный </a:t>
            </a:r>
            <a:r>
              <a:rPr lang="ru-RU" sz="4000" b="1" dirty="0">
                <a:latin typeface="Times New Roman"/>
                <a:ea typeface="Calibri"/>
              </a:rPr>
              <a:t>облик сельских </a:t>
            </a:r>
            <a:r>
              <a:rPr lang="ru-RU" sz="4000" b="1" dirty="0" smtClean="0">
                <a:latin typeface="Times New Roman"/>
                <a:ea typeface="Calibri"/>
              </a:rPr>
              <a:t>территорий»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14118908" cy="4154984"/>
          </a:xfrm>
        </p:spPr>
        <p:txBody>
          <a:bodyPr/>
          <a:lstStyle/>
          <a:p>
            <a:pPr algn="just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Цели:</a:t>
            </a:r>
          </a:p>
          <a:p>
            <a:pPr algn="just"/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сохранение доли сельского населения в общей численности </a:t>
            </a:r>
            <a:r>
              <a:rPr lang="ru-RU" sz="3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населения</a:t>
            </a:r>
          </a:p>
          <a:p>
            <a:pPr algn="just"/>
            <a:endParaRPr lang="ru-RU" sz="30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соотношения среднемесячных располагаемых ресурсов сельских и городских домохозяйств до 80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  <a:p>
            <a:pPr algn="just"/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доли общей площади благоустроенных жилых помещений в сельских населенных пунктах</a:t>
            </a:r>
          </a:p>
        </p:txBody>
      </p:sp>
      <p:sp>
        <p:nvSpPr>
          <p:cNvPr id="4" name="object 36"/>
          <p:cNvSpPr/>
          <p:nvPr/>
        </p:nvSpPr>
        <p:spPr>
          <a:xfrm>
            <a:off x="11601450" y="7404100"/>
            <a:ext cx="2438400" cy="1371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115"/>
          <p:cNvSpPr/>
          <p:nvPr/>
        </p:nvSpPr>
        <p:spPr>
          <a:xfrm>
            <a:off x="1543050" y="7404100"/>
            <a:ext cx="2362200" cy="144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764094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250" y="393700"/>
            <a:ext cx="14173200" cy="615553"/>
          </a:xfrm>
        </p:spPr>
        <p:txBody>
          <a:bodyPr/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мероприятий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0050" y="1536700"/>
            <a:ext cx="14195108" cy="7355860"/>
          </a:xfrm>
        </p:spPr>
        <p:txBody>
          <a:bodyPr/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создание, реконструкция (модернизация), капитальный ремонт объектов социальной и культурной сферы, а также приобретение транспортных средств и оборудования для обеспечения их функционирования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строительство или реконструкция систем водоотведения и канализации, локальных водопроводов, газораспределительных сетей, сетей электропередачи внутри муниципального образования, уличных сетей освещения населенных пунктов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приобретение и монтаж оборудования, строительство линий передачи данных, обеспечивающих возможность подключения к информационно-телекоммуникационной сети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«Интернет».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108"/>
          <p:cNvSpPr/>
          <p:nvPr/>
        </p:nvSpPr>
        <p:spPr>
          <a:xfrm>
            <a:off x="11982450" y="5651500"/>
            <a:ext cx="2057400" cy="121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66"/>
          <p:cNvSpPr/>
          <p:nvPr/>
        </p:nvSpPr>
        <p:spPr>
          <a:xfrm>
            <a:off x="781050" y="8775700"/>
            <a:ext cx="2514600" cy="1524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3256286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2451100"/>
            <a:ext cx="13890308" cy="4924425"/>
          </a:xfrm>
        </p:spPr>
        <p:txBody>
          <a:bodyPr/>
          <a:lstStyle/>
          <a:p>
            <a:pPr algn="ctr"/>
            <a:r>
              <a:rPr lang="ru-RU" sz="4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 вопросам, связанным с реализацией мероприятий по благоустройству и комплексному развитию сельских </a:t>
            </a:r>
            <a:r>
              <a:rPr lang="ru-RU" sz="4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территорий, </a:t>
            </a:r>
            <a:r>
              <a:rPr lang="ru-RU" sz="4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можно обращаться по телефонам </a:t>
            </a:r>
            <a:r>
              <a:rPr lang="ru-RU" sz="4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(8332) </a:t>
            </a:r>
            <a:r>
              <a:rPr lang="ru-RU" sz="4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32-10-27</a:t>
            </a:r>
            <a:r>
              <a:rPr lang="ru-RU" sz="4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или </a:t>
            </a:r>
            <a:r>
              <a:rPr lang="ru-RU" sz="4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32-10-69</a:t>
            </a:r>
            <a:br>
              <a:rPr lang="ru-RU" sz="4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4000" b="1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Фоменкова</a:t>
            </a:r>
            <a:r>
              <a:rPr lang="ru-RU" sz="4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Наталья Владимировна</a:t>
            </a:r>
            <a:br>
              <a:rPr lang="ru-RU" sz="4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4000" b="1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Царегородцев</a:t>
            </a:r>
            <a:r>
              <a:rPr lang="ru-RU" sz="4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Иван Владимирович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108"/>
          <p:cNvSpPr/>
          <p:nvPr/>
        </p:nvSpPr>
        <p:spPr>
          <a:xfrm>
            <a:off x="704850" y="469900"/>
            <a:ext cx="2286000" cy="1447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141"/>
          <p:cNvSpPr/>
          <p:nvPr/>
        </p:nvSpPr>
        <p:spPr>
          <a:xfrm>
            <a:off x="12363450" y="8547100"/>
            <a:ext cx="2133600" cy="137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754540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2650" y="3365500"/>
            <a:ext cx="107441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2821</TotalTime>
  <Words>387</Words>
  <Application>Microsoft Office PowerPoint</Application>
  <PresentationFormat>Произвольный</PresentationFormat>
  <Paragraphs>58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Слайд 1</vt:lpstr>
      <vt:lpstr> ВЕДОМСТВЕННЫЙ ПРОЕКТ  «БЛАГОУСТРОЙСТВО СЕЛЬСКИХ ТЕРРИТОРИЙ»  Государственная поддержка на реализацию общественно значимых проектов по благоустройству сельских территорий будет предоставляться</vt:lpstr>
      <vt:lpstr>Максимальный размер государственной поддержки</vt:lpstr>
      <vt:lpstr>Направления  проектов  по благоустройству сельских территорий</vt:lpstr>
      <vt:lpstr>Требования к проектам  по благоустройству сельских территорий </vt:lpstr>
      <vt:lpstr>ВЕДОМСТВЕННАЯ ЦЕЛЕВАЯ ПРОГРАММА «Современный облик сельских территорий»</vt:lpstr>
      <vt:lpstr>Перечень мероприятий</vt:lpstr>
      <vt:lpstr>По вопросам, связанным с реализацией мероприятий по благоустройству и комплексному развитию сельских территорий, можно обращаться по телефонам   (8332) 32-10-27 или 32-10-69  Фоменкова Наталья Владимировна Царегородцев Иван Владимирович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Трунов Александр Евгеньевич</dc:creator>
  <cp:lastModifiedBy>omf2</cp:lastModifiedBy>
  <cp:revision>329</cp:revision>
  <cp:lastPrinted>2019-05-07T06:57:07Z</cp:lastPrinted>
  <dcterms:created xsi:type="dcterms:W3CDTF">2019-03-13T11:44:29Z</dcterms:created>
  <dcterms:modified xsi:type="dcterms:W3CDTF">2019-11-22T06:40:05Z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2019-02-08T00:00:00Z</vt:filetime>
  </property>
  <property fmtid="{D5CDD505-2E9C-101B-9397-08002B2CF9AE}" pid="3" name="Creator">
    <vt:lpwstr>Adobe InDesign CC 13.1 (Macintosh)</vt:lpwstr>
  </property>
  <property fmtid="{D5CDD505-2E9C-101B-9397-08002B2CF9AE}" pid="4" name="LastSaved">
    <vt:filetime>2019-03-13T00:00:00Z</vt:filetime>
  </property>
</Properties>
</file>